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Fira Sans Extra Condensed Medium"/>
      <p:regular r:id="rId61"/>
      <p:bold r:id="rId62"/>
      <p:italic r:id="rId63"/>
      <p:boldItalic r:id="rId64"/>
    </p:embeddedFont>
    <p:embeddedFont>
      <p:font typeface="Livvic"/>
      <p:regular r:id="rId65"/>
      <p:bold r:id="rId66"/>
      <p:italic r:id="rId67"/>
      <p:boldItalic r:id="rId68"/>
    </p:embeddedFont>
    <p:embeddedFont>
      <p:font typeface="Catamaran Light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E61BA0-E7A9-49BE-B574-2AF5E61B3678}">
  <a:tblStyle styleId="{91E61BA0-E7A9-49BE-B574-2AF5E61B36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CatamaranLigh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ExtraCondensedMedium-bold.fntdata"/><Relationship Id="rId61" Type="http://schemas.openxmlformats.org/officeDocument/2006/relationships/font" Target="fonts/FiraSansExtraCondensedMedium-regular.fntdata"/><Relationship Id="rId20" Type="http://schemas.openxmlformats.org/officeDocument/2006/relationships/slide" Target="slides/slide14.xml"/><Relationship Id="rId64" Type="http://schemas.openxmlformats.org/officeDocument/2006/relationships/font" Target="fonts/FiraSansExtraCondensedMedium-boldItalic.fntdata"/><Relationship Id="rId63" Type="http://schemas.openxmlformats.org/officeDocument/2006/relationships/font" Target="fonts/FiraSansExtraCondensedMedium-italic.fntdata"/><Relationship Id="rId22" Type="http://schemas.openxmlformats.org/officeDocument/2006/relationships/slide" Target="slides/slide16.xml"/><Relationship Id="rId66" Type="http://schemas.openxmlformats.org/officeDocument/2006/relationships/font" Target="fonts/Livvic-bold.fntdata"/><Relationship Id="rId21" Type="http://schemas.openxmlformats.org/officeDocument/2006/relationships/slide" Target="slides/slide15.xml"/><Relationship Id="rId65" Type="http://schemas.openxmlformats.org/officeDocument/2006/relationships/font" Target="fonts/Livvic-regular.fntdata"/><Relationship Id="rId24" Type="http://schemas.openxmlformats.org/officeDocument/2006/relationships/slide" Target="slides/slide18.xml"/><Relationship Id="rId68" Type="http://schemas.openxmlformats.org/officeDocument/2006/relationships/font" Target="fonts/Livvic-boldItalic.fntdata"/><Relationship Id="rId23" Type="http://schemas.openxmlformats.org/officeDocument/2006/relationships/slide" Target="slides/slide17.xml"/><Relationship Id="rId67" Type="http://schemas.openxmlformats.org/officeDocument/2006/relationships/font" Target="fonts/Livvic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tamaran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italic.fntdata"/><Relationship Id="rId14" Type="http://schemas.openxmlformats.org/officeDocument/2006/relationships/slide" Target="slides/slide8.xml"/><Relationship Id="rId58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ea72f4a77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ea72f4a77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92dae2c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92dae2c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2dae2c8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2dae2c8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cf13f0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5cf13f0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e51fda5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e51fda5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e51fda5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e51fda5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e51fda5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e51fda5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e51fda5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e51fda5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3ecb6493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3ecb6493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51fda54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51fda54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3ecb649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3ecb649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592e62a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592e62a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3ecb6493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3ecb649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3ecb649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3ecb649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f1b64a1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f1b64a1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f2a82d1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f2a82d1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e51fda54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e51fda54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e51fda54a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e51fda54a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e51fda54a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e51fda54a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e51fda54a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e51fda54a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e51fda54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e51fda54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e51fda54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e51fda54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92e62a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592e62a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 le contex a partir de open class room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e51fda54a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e51fda54a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e51fda54a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e51fda54a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da1a002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da1a002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f1b64a1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f1b64a1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f1b64a1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f1b64a1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12fb8f88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12fb8f88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f1b64a1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f1b64a1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f1b64a1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f1b64a1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f1b64a1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f1b64a1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f1b64a1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f1b64a1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2dae2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92dae2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12fb8f88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12fb8f88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3ecb6493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3ecb6493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12fb8f88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12fb8f88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12fb8f88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212fb8f88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12fb8f88d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12fb8f88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12fb8f88d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212fb8f88d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12fb8f88d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12fb8f88d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3ecb6493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f3ecb6493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2dae2c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2dae2c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3ecb6493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f3ecb6493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92dae2c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92dae2c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558d2285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0558d2285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Hyper </a:t>
            </a:r>
            <a:r>
              <a:rPr lang="en"/>
              <a:t>parameter</a:t>
            </a:r>
            <a:r>
              <a:rPr lang="en"/>
              <a:t> of all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36ba403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36ba403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e51fda5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e51fda5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df1414b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df1414b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51fda5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e51fda5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5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5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5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5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8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8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8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24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5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5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5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25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5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5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25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5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5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27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7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27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7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9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29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29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30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p33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58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ctrTitle"/>
          </p:nvPr>
        </p:nvSpPr>
        <p:spPr>
          <a:xfrm>
            <a:off x="1868202" y="939775"/>
            <a:ext cx="66399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Automatically classify consumer goods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381488" y="2571750"/>
            <a:ext cx="5694000" cy="3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ALI JAFFAR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20/04/2022</a:t>
            </a:r>
            <a:endParaRPr sz="1700">
              <a:solidFill>
                <a:schemeClr val="accent1"/>
              </a:solidFill>
            </a:endParaRPr>
          </a:p>
        </p:txBody>
      </p:sp>
      <p:grpSp>
        <p:nvGrpSpPr>
          <p:cNvPr id="187" name="Google Shape;187;p34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188" name="Google Shape;188;p34"/>
            <p:cNvSpPr/>
            <p:nvPr/>
          </p:nvSpPr>
          <p:spPr>
            <a:xfrm>
              <a:off x="711150" y="1595125"/>
              <a:ext cx="7721575" cy="2314550"/>
            </a:xfrm>
            <a:custGeom>
              <a:rect b="b" l="l" r="r" t="t"/>
              <a:pathLst>
                <a:path extrusionOk="0" h="92582" w="308863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9" name="Google Shape;189;p34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4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202" name="Google Shape;202;p34"/>
            <p:cNvSpPr/>
            <p:nvPr/>
          </p:nvSpPr>
          <p:spPr>
            <a:xfrm>
              <a:off x="710288" y="2172905"/>
              <a:ext cx="7723197" cy="1739465"/>
            </a:xfrm>
            <a:custGeom>
              <a:rect b="b" l="l" r="r" t="t"/>
              <a:pathLst>
                <a:path extrusionOk="0" h="48295" w="214429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p34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720000" y="540000"/>
            <a:ext cx="34839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type="ctrTitle"/>
          </p:nvPr>
        </p:nvSpPr>
        <p:spPr>
          <a:xfrm>
            <a:off x="769725" y="1310050"/>
            <a:ext cx="383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Data preprocessing on text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43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Preparation of the corpus</a:t>
            </a:r>
            <a:endParaRPr sz="1800">
              <a:highlight>
                <a:srgbClr val="F9CB9C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Corpus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TFIDF-VECTORIZER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Size reduction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Preparation of the corpus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Feature </a:t>
            </a:r>
            <a:r>
              <a:rPr lang="en" sz="1200"/>
              <a:t>engineering</a:t>
            </a:r>
            <a:r>
              <a:rPr lang="en" sz="1200"/>
              <a:t> / Treatment of columns/Cleaning</a:t>
            </a:r>
            <a:endParaRPr sz="1200"/>
          </a:p>
        </p:txBody>
      </p:sp>
      <p:sp>
        <p:nvSpPr>
          <p:cNvPr id="314" name="Google Shape;314;p4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232575" y="724550"/>
            <a:ext cx="7506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Dropping columns that we do not need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all columns that has NA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Fill empty brand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columns with  “  “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Distribution integrale des produits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Combine Brand. Product Name and Description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Treatment of text of column “Description”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Splitting all text from number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Lower case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digits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stop words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unwanted words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single and double characters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special characters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Tokenizing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Lemmanizing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Remove unwanted words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Preparation of the corpus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Feature engineering / Treatment of columns/Cleaning</a:t>
            </a:r>
            <a:endParaRPr sz="1200"/>
          </a:p>
        </p:txBody>
      </p:sp>
      <p:sp>
        <p:nvSpPr>
          <p:cNvPr id="323" name="Google Shape;323;p4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6"/>
          <p:cNvSpPr txBox="1"/>
          <p:nvPr>
            <p:ph type="ctrTitle"/>
          </p:nvPr>
        </p:nvSpPr>
        <p:spPr>
          <a:xfrm rot="5400000">
            <a:off x="7090520" y="1681662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4125"/>
            <a:ext cx="4184938" cy="21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094" y="2934119"/>
            <a:ext cx="4255349" cy="21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440850" y="1098175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Before and after removing unwanted words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7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Preparation of the corpus</a:t>
            </a:r>
            <a:endParaRPr sz="1800">
              <a:highlight>
                <a:schemeClr val="lt1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Corpus processing</a:t>
            </a:r>
            <a:endParaRPr sz="1800">
              <a:highlight>
                <a:srgbClr val="F9CB9C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TFIDF-VECTORIZER</a:t>
            </a:r>
            <a:endParaRPr sz="1800">
              <a:highlight>
                <a:srgbClr val="F9CB9C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Size reduction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1" name="Google Shape;341;p4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5" y="914708"/>
            <a:ext cx="1850450" cy="250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750" y="808300"/>
            <a:ext cx="1850450" cy="25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250" y="997275"/>
            <a:ext cx="3928573" cy="21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/>
          <p:nvPr/>
        </p:nvSpPr>
        <p:spPr>
          <a:xfrm>
            <a:off x="295650" y="3713725"/>
            <a:ext cx="463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have run several time the program and we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always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get some model that over fit. The only one that i see that his over fitting is at it’s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minimum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is the TF-IDF. I will modelise the data based on it.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7" name="Google Shape;347;p4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Preparation of the corpus</a:t>
            </a:r>
            <a:endParaRPr sz="1800">
              <a:highlight>
                <a:schemeClr val="lt1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Corpus processing</a:t>
            </a:r>
            <a:endParaRPr sz="1800">
              <a:highlight>
                <a:srgbClr val="F9CB9C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TFIDF-VECTORIZER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Size reduction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TFIDF-VECTORIZER 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0" name="Google Shape;360;p5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50" y="682100"/>
            <a:ext cx="8100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are using TFIDF- VECOTRIZER  to concert the text into  columns similar to ONE-HOT-ENCODER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gate a shape :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(1050, 4439)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 we  use PCA to select the 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Columns that are relevant up to 95%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 end up with (1050, 662)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5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350" y="1069225"/>
            <a:ext cx="5026875" cy="16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49" y="2855800"/>
            <a:ext cx="6106601" cy="15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TFIDF-VECTORIZER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5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1"/>
          <p:cNvSpPr txBox="1"/>
          <p:nvPr/>
        </p:nvSpPr>
        <p:spPr>
          <a:xfrm>
            <a:off x="282000" y="919725"/>
            <a:ext cx="747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Vectorized the data with “TfidfVectorizer”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Drop all columns that could affect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negatively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the  PCA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Transform the Data with PCA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Keep 95% that covers the PCA  of the valuable data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The dimension started at </a:t>
            </a:r>
            <a:r>
              <a:rPr lang="en" sz="1050">
                <a:highlight>
                  <a:srgbClr val="FFFFFF"/>
                </a:highlight>
              </a:rPr>
              <a:t>1050 rows × 4439 columns</a:t>
            </a:r>
            <a:endParaRPr sz="105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After PCA the dimension arrived at</a:t>
            </a:r>
            <a:r>
              <a:rPr lang="en" sz="1050">
                <a:highlight>
                  <a:srgbClr val="FFFFFF"/>
                </a:highlight>
              </a:rPr>
              <a:t> 1050 rows × 662 columns</a:t>
            </a:r>
            <a:endParaRPr sz="105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75" y="919725"/>
            <a:ext cx="2729163" cy="17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TFIDF-VECTORIZER 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5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50" y="682100"/>
            <a:ext cx="7834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52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173325" y="796125"/>
            <a:ext cx="33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test is the PCA or SVD  results to see the best value and we decut that the PCA is the best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5" y="1850850"/>
            <a:ext cx="3939827" cy="1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825" y="1962161"/>
            <a:ext cx="3723851" cy="17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195000" y="1548775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PCA on TF values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4583275" y="162845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SVD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on TF values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50" y="3779950"/>
            <a:ext cx="319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 of dimensions: 2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Cumulative explained variances: 0.05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4583275" y="3686950"/>
            <a:ext cx="376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 of dimensions: 2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Cumulative explained variances: 0.04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and context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5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TFIDF-VECTORIZER 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7" name="Google Shape;397;p5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3"/>
          <p:cNvSpPr txBox="1"/>
          <p:nvPr/>
        </p:nvSpPr>
        <p:spPr>
          <a:xfrm>
            <a:off x="50" y="682100"/>
            <a:ext cx="7834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5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173325" y="796125"/>
            <a:ext cx="57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use TSNE on the PCA value and we do see that a clear group was formed with the watches but not the rest with a perplexity of 128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825"/>
            <a:ext cx="5188267" cy="3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Preparation of the corpus</a:t>
            </a:r>
            <a:endParaRPr sz="1800">
              <a:highlight>
                <a:schemeClr val="lt1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Corpus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TFIDF-VECTORIZER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Size reduction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Kmeans for SVD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5" name="Google Shape;415;p5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5" y="1075648"/>
            <a:ext cx="3858576" cy="26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551" y="643525"/>
            <a:ext cx="3186985" cy="43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Preparation of the corpus</a:t>
            </a:r>
            <a:endParaRPr sz="1800">
              <a:highlight>
                <a:schemeClr val="lt1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Corpus processing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TFIDF-VECTORIZER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Size reduction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Classification</a:t>
            </a:r>
            <a:endParaRPr sz="1800">
              <a:highlight>
                <a:srgbClr val="F9CB9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9CB9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LDA topic modeling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2" name="Google Shape;432;p5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681038"/>
            <a:ext cx="61817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1" name="Google Shape;441;p5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4" cy="40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0" name="Google Shape;450;p5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5" cy="409485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9" name="Google Shape;459;p6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7" cy="398015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8" name="Google Shape;468;p6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3" cy="414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7" name="Google Shape;477;p6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5" cy="40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2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25608" r="25613" t="0"/>
          <a:stretch/>
        </p:blipFill>
        <p:spPr>
          <a:xfrm flipH="1">
            <a:off x="-58477" y="0"/>
            <a:ext cx="10664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/>
          <p:nvPr/>
        </p:nvSpPr>
        <p:spPr>
          <a:xfrm flipH="1">
            <a:off x="-58475" y="155100"/>
            <a:ext cx="11058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1008000" y="0"/>
            <a:ext cx="7773900" cy="5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problematic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Context: “Place de marché” company  company, which wishes to launch an e-commerce marketplace.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Converting  to categorised Manuelle the  Attribution into Automatic Attribution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Perform a first efficiency study of the classification engine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dataset analyzer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perform pre-processing of product images and descriptions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dimension reduction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clustering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 flipH="1">
            <a:off x="8781899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6" name="Google Shape;486;p6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4" cy="396064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Corpus processing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5" name="Google Shape;495;p6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6" cy="38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Processing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Kmeans and SVD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4" name="Google Shape;504;p6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06" name="Google Shape;50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0" y="744700"/>
            <a:ext cx="1569200" cy="15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850" y="756973"/>
            <a:ext cx="1569199" cy="150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450" y="739907"/>
            <a:ext cx="1569200" cy="153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050" y="719163"/>
            <a:ext cx="1569200" cy="1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32288"/>
            <a:ext cx="4091152" cy="255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Kmeans and PCA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7" name="Google Shape;517;p6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19" name="Google Shape;51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739905"/>
            <a:ext cx="1569200" cy="153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001" y="739905"/>
            <a:ext cx="1569200" cy="152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601" y="739905"/>
            <a:ext cx="1569200" cy="156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200" y="742725"/>
            <a:ext cx="1569199" cy="15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55621"/>
            <a:ext cx="4084673" cy="25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Kmeans and KPCA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0" name="Google Shape;530;p6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32" name="Google Shape;53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99" y="742725"/>
            <a:ext cx="1569199" cy="152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024" y="742725"/>
            <a:ext cx="1569200" cy="155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149" y="742725"/>
            <a:ext cx="1569200" cy="157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025" y="742725"/>
            <a:ext cx="1581135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075" y="2465957"/>
            <a:ext cx="4049760" cy="252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Rand index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3" name="Google Shape;543;p6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45" name="Google Shape;54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4698"/>
            <a:ext cx="3597374" cy="1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98" y="2895675"/>
            <a:ext cx="3528908" cy="1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00" y="986200"/>
            <a:ext cx="3169499" cy="1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800" y="1148100"/>
            <a:ext cx="2919350" cy="16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8"/>
          <p:cNvSpPr txBox="1"/>
          <p:nvPr/>
        </p:nvSpPr>
        <p:spPr>
          <a:xfrm>
            <a:off x="152400" y="648150"/>
            <a:ext cx="11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LDA model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51" name="Google Shape;551;p68"/>
          <p:cNvSpPr txBox="1"/>
          <p:nvPr/>
        </p:nvSpPr>
        <p:spPr>
          <a:xfrm>
            <a:off x="1118875" y="648150"/>
            <a:ext cx="285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ARI for LDA: 0.17911726989707108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2" name="Google Shape;552;p68"/>
          <p:cNvSpPr txBox="1"/>
          <p:nvPr/>
        </p:nvSpPr>
        <p:spPr>
          <a:xfrm>
            <a:off x="5144250" y="730000"/>
            <a:ext cx="291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ARI for kmeans: 0.2806559406083021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53" name="Google Shape;553;p68"/>
          <p:cNvSpPr txBox="1"/>
          <p:nvPr/>
        </p:nvSpPr>
        <p:spPr>
          <a:xfrm>
            <a:off x="3972475" y="676000"/>
            <a:ext cx="13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Kmeans model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idx="9" type="ctrTitle"/>
          </p:nvPr>
        </p:nvSpPr>
        <p:spPr>
          <a:xfrm rot="5400000">
            <a:off x="7220594" y="164622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Plan</a:t>
            </a:r>
            <a:endParaRPr sz="2400"/>
          </a:p>
        </p:txBody>
      </p:sp>
      <p:sp>
        <p:nvSpPr>
          <p:cNvPr id="559" name="Google Shape;559;p69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9"/>
          <p:cNvSpPr txBox="1"/>
          <p:nvPr>
            <p:ph idx="3" type="ctrTitle"/>
          </p:nvPr>
        </p:nvSpPr>
        <p:spPr>
          <a:xfrm>
            <a:off x="3225050" y="0"/>
            <a:ext cx="5607000" cy="4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processing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9CB9C"/>
                </a:highlight>
              </a:rPr>
              <a:t>Pretreatment</a:t>
            </a:r>
            <a:endParaRPr sz="1800">
              <a:highlight>
                <a:srgbClr val="F9CB9C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determination of explanatory variables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convolutional neural network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CNN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Keras VGG16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Kmeans and KPCA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7" name="Google Shape;567;p7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69" name="Google Shape;56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4" cy="37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/>
          <p:nvPr>
            <p:ph type="ctrTitle"/>
          </p:nvPr>
        </p:nvSpPr>
        <p:spPr>
          <a:xfrm>
            <a:off x="714352" y="-54125"/>
            <a:ext cx="1540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ARI for CNN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76" name="Google Shape;576;p7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78" name="Google Shape;57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0" y="657325"/>
            <a:ext cx="4545875" cy="40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00" y="461825"/>
            <a:ext cx="3008091" cy="440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1"/>
          <p:cNvSpPr txBox="1"/>
          <p:nvPr/>
        </p:nvSpPr>
        <p:spPr>
          <a:xfrm>
            <a:off x="2389125" y="7410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Accuracy: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0.5473684072494507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ARI for VGG16  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7" name="Google Shape;587;p7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2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589" name="Google Shape;58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612625"/>
            <a:ext cx="5124312" cy="440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2"/>
          <p:cNvSpPr txBox="1"/>
          <p:nvPr/>
        </p:nvSpPr>
        <p:spPr>
          <a:xfrm>
            <a:off x="3086850" y="7410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Accuracy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: </a:t>
            </a:r>
            <a:r>
              <a:rPr lang="en" sz="900">
                <a:highlight>
                  <a:srgbClr val="FFFFFF"/>
                </a:highlight>
              </a:rPr>
              <a:t>0.784211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92" name="Google Shape;5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462" y="626700"/>
            <a:ext cx="19145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9" type="ctrTitle"/>
          </p:nvPr>
        </p:nvSpPr>
        <p:spPr>
          <a:xfrm rot="5400000">
            <a:off x="7220594" y="164622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Plan</a:t>
            </a:r>
            <a:endParaRPr sz="2400"/>
          </a:p>
        </p:txBody>
      </p:sp>
      <p:sp>
        <p:nvSpPr>
          <p:cNvPr id="239" name="Google Shape;239;p37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3" type="ctrTitle"/>
          </p:nvPr>
        </p:nvSpPr>
        <p:spPr>
          <a:xfrm>
            <a:off x="3225050" y="0"/>
            <a:ext cx="5607000" cy="4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exploratory data analysis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data processing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preparation of the corpus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corpus processing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size reduction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processing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Pretreatment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determination of explanatory variables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Classification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convolutional neural network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CNN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Keras VGG16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</a:t>
            </a:r>
            <a:r>
              <a:rPr lang="en" sz="1800"/>
              <a:t>n</a:t>
            </a:r>
            <a:endParaRPr sz="1800"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Kmeans 7 clusters based on  images 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8" name="Google Shape;598;p7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00" name="Google Shape;60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73"/>
          <p:cNvSpPr txBox="1"/>
          <p:nvPr/>
        </p:nvSpPr>
        <p:spPr>
          <a:xfrm>
            <a:off x="107675" y="745000"/>
            <a:ext cx="515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Silhouette Score for 7 cluster :0.3110476150221834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02" name="Google Shape;6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" y="2254813"/>
            <a:ext cx="3742450" cy="26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550" y="2390602"/>
            <a:ext cx="3503117" cy="23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3"/>
          <p:cNvSpPr txBox="1"/>
          <p:nvPr/>
        </p:nvSpPr>
        <p:spPr>
          <a:xfrm>
            <a:off x="483775" y="137085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ADD details of line 60- to 75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Kmeans 7 clusters based on  images 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0" name="Google Shape;610;p7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12" name="Google Shape;61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100" y="1187701"/>
            <a:ext cx="2480675" cy="167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75" y="1187700"/>
            <a:ext cx="2519975" cy="1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4"/>
          <p:cNvSpPr txBox="1"/>
          <p:nvPr/>
        </p:nvSpPr>
        <p:spPr>
          <a:xfrm>
            <a:off x="104275" y="787500"/>
            <a:ext cx="13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Kmeans on PCA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16" name="Google Shape;616;p74"/>
          <p:cNvSpPr txBox="1"/>
          <p:nvPr/>
        </p:nvSpPr>
        <p:spPr>
          <a:xfrm>
            <a:off x="2742100" y="787500"/>
            <a:ext cx="13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Kmeans on SVD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775" y="1219075"/>
            <a:ext cx="2349488" cy="16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 txBox="1"/>
          <p:nvPr/>
        </p:nvSpPr>
        <p:spPr>
          <a:xfrm>
            <a:off x="5569800" y="787500"/>
            <a:ext cx="19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Kmeans on KPCA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SVD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4" name="Google Shape;624;p7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5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26" name="Google Shape;62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" y="682075"/>
            <a:ext cx="2127465" cy="1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861" y="682075"/>
            <a:ext cx="2020208" cy="17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792" y="766250"/>
            <a:ext cx="1921009" cy="15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523" y="766251"/>
            <a:ext cx="1660401" cy="1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15" y="2577949"/>
            <a:ext cx="3829163" cy="239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6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PCA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7" name="Google Shape;637;p7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39" name="Google Shape;6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8" y="682075"/>
            <a:ext cx="1702600" cy="16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901" y="682075"/>
            <a:ext cx="1702599" cy="166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001" y="682075"/>
            <a:ext cx="1702601" cy="169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801" y="682078"/>
            <a:ext cx="1702600" cy="169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526460"/>
            <a:ext cx="3804881" cy="246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Tsne with KPCA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50" name="Google Shape;650;p7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52" name="Google Shape;65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25" y="682075"/>
            <a:ext cx="1627775" cy="162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852" y="682079"/>
            <a:ext cx="1627775" cy="158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577" y="682071"/>
            <a:ext cx="1627775" cy="1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4823" y="682074"/>
            <a:ext cx="1665462" cy="1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455471"/>
            <a:ext cx="4090211" cy="253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Prediction with SVD Kmeans with perplexity=30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3" name="Google Shape;663;p7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65" name="Google Shape;66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6" cy="403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Prediction with PCA Kmeans with perplexity=30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72" name="Google Shape;672;p7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74" name="Google Shape;674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5" cy="393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/>
          <p:nvPr>
            <p:ph type="ctrTitle"/>
          </p:nvPr>
        </p:nvSpPr>
        <p:spPr>
          <a:xfrm>
            <a:off x="714352" y="-54125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Prediction with KPCA Kmeans with perplexity=30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1" name="Google Shape;681;p8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683" name="Google Shape;68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4" name="Google Shape;68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800"/>
            <a:ext cx="7795644" cy="400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1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1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1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2" name="Google Shape;692;p81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2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2"/>
          <p:cNvSpPr txBox="1"/>
          <p:nvPr>
            <p:ph idx="3" type="ctrTitle"/>
          </p:nvPr>
        </p:nvSpPr>
        <p:spPr>
          <a:xfrm>
            <a:off x="3225050" y="318775"/>
            <a:ext cx="56070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more observations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more variables (minimize missing values)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Filing plan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Review category structures more categories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Pretreatments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Specific tests to identify the optimal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Methods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 Tests and optimizations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Recommendations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Texts: TFIDF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Images:  VGG16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9CB9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Presentation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8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3"/>
          <p:cNvSpPr txBox="1"/>
          <p:nvPr>
            <p:ph type="ctrTitle"/>
          </p:nvPr>
        </p:nvSpPr>
        <p:spPr>
          <a:xfrm>
            <a:off x="2920845" y="1865300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00"/>
              <a:t>END</a:t>
            </a:r>
            <a:endParaRPr sz="10200"/>
          </a:p>
        </p:txBody>
      </p:sp>
      <p:sp>
        <p:nvSpPr>
          <p:cNvPr id="706" name="Google Shape;706;p8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3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Description</a:t>
            </a:r>
            <a:endParaRPr sz="1200"/>
          </a:p>
        </p:txBody>
      </p:sp>
      <p:sp>
        <p:nvSpPr>
          <p:cNvPr id="256" name="Google Shape;256;p3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9" name="Google Shape;259;p39"/>
          <p:cNvGraphicFramePr/>
          <p:nvPr/>
        </p:nvGraphicFramePr>
        <p:xfrm>
          <a:off x="338000" y="61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{91E61BA0-E7A9-49BE-B574-2AF5E61B3678}</a:tableStyleId>
              </a:tblPr>
              <a:tblGrid>
                <a:gridCol w="2352125"/>
                <a:gridCol w="2352125"/>
                <a:gridCol w="2352125"/>
              </a:tblGrid>
              <a:tr h="36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Fichier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</a:t>
                      </a:r>
                      <a:endParaRPr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Nbr of lines</a:t>
                      </a:r>
                      <a:endParaRPr/>
                    </a:p>
                  </a:txBody>
                  <a:tcPr marT="0" marB="0" marR="91425" marL="91425"/>
                </a:tc>
              </a:tr>
              <a:tr h="36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Folder</a:t>
                      </a:r>
                      <a:endParaRPr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1050</a:t>
                      </a:r>
                      <a:endParaRPr/>
                    </a:p>
                  </a:txBody>
                  <a:tcPr marT="0" marB="0" marR="91425" marL="91425"/>
                </a:tc>
              </a:tr>
              <a:tr h="36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Customers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flipkart_com-ecommerce_sample_1050</a:t>
                      </a:r>
                      <a:endParaRPr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1050: 15</a:t>
                      </a:r>
                      <a:endParaRPr/>
                    </a:p>
                  </a:txBody>
                  <a:tcPr marT="0" marB="0" marR="91425" marL="91425"/>
                </a:tc>
              </a:tr>
            </a:tbl>
          </a:graphicData>
        </a:graphic>
      </p:graphicFrame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00" y="1856900"/>
            <a:ext cx="3119346" cy="3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Variable </a:t>
            </a:r>
            <a:r>
              <a:rPr lang="en" sz="1200"/>
              <a:t>Categorielle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Variable “Product_categoey_tree”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</a:t>
            </a:r>
            <a:r>
              <a:rPr lang="en" sz="1200"/>
              <a:t>extrait</a:t>
            </a:r>
            <a:r>
              <a:rPr lang="en" sz="1200"/>
              <a:t> les valeur des </a:t>
            </a:r>
            <a:r>
              <a:rPr lang="en" sz="1200"/>
              <a:t>catégories</a:t>
            </a:r>
            <a:r>
              <a:rPr lang="en" sz="1200"/>
              <a:t> </a:t>
            </a:r>
            <a:r>
              <a:rPr lang="en" sz="1200"/>
              <a:t>délimitées</a:t>
            </a:r>
            <a:r>
              <a:rPr lang="en" sz="1200"/>
              <a:t> et on les stock autant que variables.  On garde les columns qui detiennes moins de valeur nulles</a:t>
            </a:r>
            <a:endParaRPr sz="1200"/>
          </a:p>
        </p:txBody>
      </p:sp>
      <p:sp>
        <p:nvSpPr>
          <p:cNvPr id="266" name="Google Shape;266;p4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0" y="1921625"/>
            <a:ext cx="31527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0" y="1413500"/>
            <a:ext cx="2495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625" y="2172945"/>
            <a:ext cx="4719900" cy="246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Variable Categorielle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Variable “Product_categoey_tree”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remarque dans le categorie principal </a:t>
            </a:r>
            <a:r>
              <a:rPr lang="en" sz="1200"/>
              <a:t>détient</a:t>
            </a:r>
            <a:r>
              <a:rPr lang="en" sz="1200"/>
              <a:t> 7 categorie et dans le categorie secondaire detient 63 categories.</a:t>
            </a:r>
            <a:endParaRPr sz="1200"/>
          </a:p>
        </p:txBody>
      </p:sp>
      <p:sp>
        <p:nvSpPr>
          <p:cNvPr id="277" name="Google Shape;277;p4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75" y="1154800"/>
            <a:ext cx="3935051" cy="261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981" y="1154800"/>
            <a:ext cx="3768151" cy="25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99000" y="3963950"/>
            <a:ext cx="539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On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décide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de travailler avec le categorie principal , de raison que la categorie secondaire a des des lignes qui detiennes que 1 seul produit et ceuci pourra affecter negativement not Machine learning.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ctrTitle"/>
          </p:nvPr>
        </p:nvSpPr>
        <p:spPr>
          <a:xfrm>
            <a:off x="714352" y="30450"/>
            <a:ext cx="5166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Variable Categorielle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Variable “Product_specification ” and “description”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8" name="Google Shape;288;p4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2"/>
          <p:cNvSpPr txBox="1"/>
          <p:nvPr>
            <p:ph type="ctrTitle"/>
          </p:nvPr>
        </p:nvSpPr>
        <p:spPr>
          <a:xfrm rot="5400000">
            <a:off x="69083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</a:t>
            </a:r>
            <a:endParaRPr/>
          </a:p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115375" y="3037250"/>
            <a:ext cx="539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We extract the information from “description” and not from “product_specification” because the product_specification is already classified data and easy to predict, unlike the description that the customer will write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25" y="659825"/>
            <a:ext cx="7795644" cy="217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